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79" r:id="rId4"/>
    <p:sldMasterId id="2147493467" r:id="rId5"/>
  </p:sldMasterIdLst>
  <p:notesMasterIdLst>
    <p:notesMasterId r:id="rId14"/>
  </p:notesMasterIdLst>
  <p:handoutMasterIdLst>
    <p:handoutMasterId r:id="rId15"/>
  </p:handoutMasterIdLst>
  <p:sldIdLst>
    <p:sldId id="602" r:id="rId6"/>
    <p:sldId id="594" r:id="rId7"/>
    <p:sldId id="595" r:id="rId8"/>
    <p:sldId id="597" r:id="rId9"/>
    <p:sldId id="598" r:id="rId10"/>
    <p:sldId id="599" r:id="rId11"/>
    <p:sldId id="601" r:id="rId12"/>
    <p:sldId id="600" r:id="rId13"/>
  </p:sldIdLst>
  <p:sldSz cx="9144000" cy="6858000" type="screen4x3"/>
  <p:notesSz cx="6858000" cy="9144000"/>
  <p:custShowLst>
    <p:custShow name="The Income Statement" id="0">
      <p:sldLst/>
    </p:custShow>
    <p:custShow name="The Balance Sheet" id="1">
      <p:sldLst/>
    </p:custShow>
    <p:custShow name="The Statement of Cash Flows" id="2">
      <p:sldLst/>
    </p:custShow>
    <p:custShow name="Notes to the Financial Statements" id="3">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Adams" initials="LA" lastIdx="1" clrIdx="0">
    <p:extLst>
      <p:ext uri="{19B8F6BF-5375-455C-9EA6-DF929625EA0E}">
        <p15:presenceInfo xmlns:p15="http://schemas.microsoft.com/office/powerpoint/2012/main" userId="S-1-5-21-2404288748-4095672-4102364998-12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4"/>
    <a:srgbClr val="FFFFCC"/>
    <a:srgbClr val="002868"/>
    <a:srgbClr val="100E42"/>
    <a:srgbClr val="F2DCDB"/>
    <a:srgbClr val="8CD5E6"/>
    <a:srgbClr val="F1F1E7"/>
    <a:srgbClr val="D9D9D9"/>
    <a:srgbClr val="FFFCD6"/>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3023" autoAdjust="0"/>
  </p:normalViewPr>
  <p:slideViewPr>
    <p:cSldViewPr snapToGrid="0" snapToObjects="1">
      <p:cViewPr varScale="1">
        <p:scale>
          <a:sx n="128" d="100"/>
          <a:sy n="128" d="100"/>
        </p:scale>
        <p:origin x="1552" y="176"/>
      </p:cViewPr>
      <p:guideLst>
        <p:guide orient="horz" pos="2160"/>
        <p:guide pos="2880"/>
      </p:guideLst>
    </p:cSldViewPr>
  </p:slideViewPr>
  <p:notesTextViewPr>
    <p:cViewPr>
      <p:scale>
        <a:sx n="3" d="2"/>
        <a:sy n="3" d="2"/>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23T16:25:24.262"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0BE6C-4C0C-8046-BBFD-371AD798216A}" type="datetimeFigureOut">
              <a:rPr lang="en-US" smtClean="0"/>
              <a:t>3/22/24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EFCB1-D51F-8E41-88AA-D42180FBBA78}" type="slidenum">
              <a:rPr lang="en-US" smtClean="0"/>
              <a:t>‹#›</a:t>
            </a:fld>
            <a:endParaRPr lang="en-US" dirty="0"/>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21203-1F73-442D-87B2-85DA23C1FF68}" type="datetimeFigureOut">
              <a:rPr lang="en-US" smtClean="0"/>
              <a:t>3/22/24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46622-6AA9-4323-B940-06D68C5715CE}" type="slidenum">
              <a:rPr lang="en-US" smtClean="0"/>
              <a:t>‹#›</a:t>
            </a:fld>
            <a:endParaRPr lang="en-US" dirty="0"/>
          </a:p>
        </p:txBody>
      </p:sp>
    </p:spTree>
    <p:extLst>
      <p:ext uri="{BB962C8B-B14F-4D97-AF65-F5344CB8AC3E}">
        <p14:creationId xmlns:p14="http://schemas.microsoft.com/office/powerpoint/2010/main" val="302972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B46622-6AA9-4323-B940-06D68C5715CE}" type="slidenum">
              <a:rPr lang="en-US" smtClean="0"/>
              <a:t>1</a:t>
            </a:fld>
            <a:endParaRPr lang="en-US" dirty="0"/>
          </a:p>
        </p:txBody>
      </p:sp>
    </p:spTree>
    <p:extLst>
      <p:ext uri="{BB962C8B-B14F-4D97-AF65-F5344CB8AC3E}">
        <p14:creationId xmlns:p14="http://schemas.microsoft.com/office/powerpoint/2010/main" val="100745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B46622-6AA9-4323-B940-06D68C5715CE}" type="slidenum">
              <a:rPr lang="en-US" smtClean="0"/>
              <a:t>2</a:t>
            </a:fld>
            <a:endParaRPr lang="en-US" dirty="0"/>
          </a:p>
        </p:txBody>
      </p:sp>
    </p:spTree>
    <p:extLst>
      <p:ext uri="{BB962C8B-B14F-4D97-AF65-F5344CB8AC3E}">
        <p14:creationId xmlns:p14="http://schemas.microsoft.com/office/powerpoint/2010/main" val="219222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94764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698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63299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033797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3/22/24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584697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3/22/24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64753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3/22/24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093448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3/22/24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113407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3/22/24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303725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3/22/24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49379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2834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659037"/>
            <a:ext cx="4038600" cy="4525433"/>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59037"/>
            <a:ext cx="4038600" cy="4525433"/>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3/22/24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9549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534584"/>
            <a:ext cx="4040188"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2175934"/>
            <a:ext cx="4040188"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6" y="1534584"/>
            <a:ext cx="4041775"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6" y="2175934"/>
            <a:ext cx="4041775"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3/22/24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96616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3/22/24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85756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3/22/24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21301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3/22/24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07989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3/22/24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85764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0748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3/22/24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31459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59037"/>
            <a:ext cx="82296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3/22/24</a:t>
            </a:fld>
            <a:endParaRPr lang="en-US" dirty="0"/>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dirty="0"/>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3/22/24</a:t>
            </a:fld>
            <a:endParaRPr lang="en-US" dirty="0"/>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dirty="0"/>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etl.uconn.edu/programs-and-events/consultatio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DE5FCA1-FFFD-BBC1-F688-237A778B4899}"/>
              </a:ext>
            </a:extLst>
          </p:cNvPr>
          <p:cNvSpPr txBox="1">
            <a:spLocks noGrp="1"/>
          </p:cNvSpPr>
          <p:nvPr>
            <p:ph sz="half" idx="1"/>
          </p:nvPr>
        </p:nvSpPr>
        <p:spPr>
          <a:xfrm>
            <a:off x="606175" y="1690062"/>
            <a:ext cx="7736440" cy="3477875"/>
          </a:xfrm>
          <a:prstGeom prst="rect">
            <a:avLst/>
          </a:prstGeom>
          <a:noFill/>
        </p:spPr>
        <p:txBody>
          <a:bodyPr wrap="square" rtlCol="0">
            <a:spAutoFit/>
          </a:bodyPr>
          <a:lstStyle/>
          <a:p>
            <a:pPr marL="0" indent="0" algn="ctr">
              <a:buNone/>
            </a:pPr>
            <a:r>
              <a:rPr lang="en-US" dirty="0"/>
              <a:t>This slide deck was created by UCONN faculty </a:t>
            </a:r>
          </a:p>
          <a:p>
            <a:pPr marL="0" indent="0" algn="ctr">
              <a:buNone/>
            </a:pPr>
            <a:r>
              <a:rPr lang="en-US" b="1" dirty="0"/>
              <a:t>Leanne Adams</a:t>
            </a:r>
            <a:r>
              <a:rPr lang="en-US" dirty="0"/>
              <a:t>, Accounting Department. </a:t>
            </a:r>
          </a:p>
          <a:p>
            <a:pPr marL="0" indent="0" algn="ctr">
              <a:buNone/>
            </a:pPr>
            <a:endParaRPr lang="en-US" dirty="0"/>
          </a:p>
          <a:p>
            <a:pPr marL="0" indent="0" algn="ctr">
              <a:buNone/>
            </a:pPr>
            <a:r>
              <a:rPr lang="en-US" dirty="0"/>
              <a:t>Leanne is using it in her class to communicate about SETs, typically later in the semester.  It is not the only opportunity that students have for  giving her feedback. She is setting the tone from day one and is encouraging feedback often and in different ways. </a:t>
            </a:r>
          </a:p>
          <a:p>
            <a:pPr marL="0" indent="0" algn="ctr">
              <a:buNone/>
            </a:pPr>
            <a:endParaRPr lang="en-US" dirty="0"/>
          </a:p>
          <a:p>
            <a:pPr marL="0" indent="0" algn="ctr">
              <a:buNone/>
            </a:pPr>
            <a:r>
              <a:rPr lang="en-US" dirty="0"/>
              <a:t>If you like to brainstorm ideas for your class  request a CETL </a:t>
            </a:r>
            <a:r>
              <a:rPr lang="en-US" dirty="0">
                <a:hlinkClick r:id="rId3"/>
              </a:rPr>
              <a:t>consultation</a:t>
            </a:r>
            <a:r>
              <a:rPr lang="en-US" dirty="0"/>
              <a:t>   </a:t>
            </a:r>
          </a:p>
        </p:txBody>
      </p:sp>
      <p:pic>
        <p:nvPicPr>
          <p:cNvPr id="3" name="Google Shape;59;p13">
            <a:extLst>
              <a:ext uri="{FF2B5EF4-FFF2-40B4-BE49-F238E27FC236}">
                <a16:creationId xmlns:a16="http://schemas.microsoft.com/office/drawing/2014/main" id="{E1D5E7B8-6E9E-1966-B58D-2B3D4D34F892}"/>
              </a:ext>
            </a:extLst>
          </p:cNvPr>
          <p:cNvPicPr preferRelativeResize="0"/>
          <p:nvPr/>
        </p:nvPicPr>
        <p:blipFill rotWithShape="1">
          <a:blip r:embed="rId4">
            <a:alphaModFix/>
          </a:blip>
          <a:srcRect/>
          <a:stretch/>
        </p:blipFill>
        <p:spPr>
          <a:xfrm>
            <a:off x="3493737" y="5695771"/>
            <a:ext cx="2156525" cy="1060200"/>
          </a:xfrm>
          <a:prstGeom prst="rect">
            <a:avLst/>
          </a:prstGeom>
          <a:noFill/>
          <a:ln>
            <a:noFill/>
          </a:ln>
        </p:spPr>
      </p:pic>
    </p:spTree>
    <p:extLst>
      <p:ext uri="{BB962C8B-B14F-4D97-AF65-F5344CB8AC3E}">
        <p14:creationId xmlns:p14="http://schemas.microsoft.com/office/powerpoint/2010/main" val="240412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SETs: Getting better together!</a:t>
            </a:r>
          </a:p>
        </p:txBody>
      </p:sp>
      <p:sp>
        <p:nvSpPr>
          <p:cNvPr id="4" name="Content Placeholder 3"/>
          <p:cNvSpPr>
            <a:spLocks noGrp="1"/>
          </p:cNvSpPr>
          <p:nvPr>
            <p:ph sz="half" idx="2"/>
          </p:nvPr>
        </p:nvSpPr>
        <p:spPr>
          <a:xfrm>
            <a:off x="457200" y="3720453"/>
            <a:ext cx="8428008" cy="2842272"/>
          </a:xfrm>
        </p:spPr>
        <p:txBody>
          <a:bodyPr>
            <a:noAutofit/>
          </a:bodyPr>
          <a:lstStyle/>
          <a:p>
            <a:pPr>
              <a:spcAft>
                <a:spcPts val="600"/>
              </a:spcAft>
            </a:pPr>
            <a:r>
              <a:rPr lang="en-US" b="1" dirty="0"/>
              <a:t>UConn SETs</a:t>
            </a:r>
            <a:r>
              <a:rPr lang="en-US" dirty="0"/>
              <a:t> are:</a:t>
            </a:r>
          </a:p>
          <a:p>
            <a:pPr marL="2519363" indent="-2286000">
              <a:tabLst>
                <a:tab pos="2519363" algn="l"/>
              </a:tabLst>
            </a:pPr>
            <a:r>
              <a:rPr lang="en-US" sz="2400" b="1" dirty="0"/>
              <a:t>Anonymous </a:t>
            </a:r>
            <a:r>
              <a:rPr lang="en-US" sz="2400" dirty="0"/>
              <a:t> </a:t>
            </a:r>
            <a:r>
              <a:rPr lang="en-US" sz="2400" dirty="0">
                <a:sym typeface="Wingdings" panose="05000000000000000000" pitchFamily="2" charset="2"/>
              </a:rPr>
              <a:t> 	</a:t>
            </a:r>
            <a:r>
              <a:rPr lang="en-US" sz="2400" dirty="0"/>
              <a:t>your responses aren’t linked to your Student ID</a:t>
            </a:r>
          </a:p>
          <a:p>
            <a:pPr marL="2519363" indent="-2286000">
              <a:tabLst>
                <a:tab pos="2519363" algn="l"/>
              </a:tabLst>
            </a:pPr>
            <a:r>
              <a:rPr lang="en-US" sz="2400" b="1" dirty="0"/>
              <a:t>Confidential</a:t>
            </a:r>
            <a:r>
              <a:rPr lang="en-US" sz="2400" dirty="0"/>
              <a:t>  </a:t>
            </a:r>
            <a:r>
              <a:rPr lang="en-US" sz="2400" dirty="0">
                <a:sym typeface="Wingdings" panose="05000000000000000000" pitchFamily="2" charset="2"/>
              </a:rPr>
              <a:t> 	</a:t>
            </a:r>
            <a:r>
              <a:rPr lang="en-US" sz="2400" dirty="0"/>
              <a:t>only released to the instructor and his/her unit head</a:t>
            </a:r>
          </a:p>
          <a:p>
            <a:pPr marL="233363"/>
            <a:r>
              <a:rPr lang="en-US" sz="2400" b="1" dirty="0"/>
              <a:t>Not released </a:t>
            </a:r>
            <a:r>
              <a:rPr lang="en-US" sz="2400" dirty="0"/>
              <a:t>until grades are submitted</a:t>
            </a:r>
          </a:p>
        </p:txBody>
      </p:sp>
      <p:sp>
        <p:nvSpPr>
          <p:cNvPr id="6" name="Rounded Rectangle 5"/>
          <p:cNvSpPr/>
          <p:nvPr/>
        </p:nvSpPr>
        <p:spPr>
          <a:xfrm>
            <a:off x="783476" y="1908850"/>
            <a:ext cx="7577048" cy="14923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t>You will be getting and giving feedback throughout your life and career!  Providing effective feedback is an important life skill!</a:t>
            </a:r>
          </a:p>
        </p:txBody>
      </p:sp>
    </p:spTree>
    <p:extLst>
      <p:ext uri="{BB962C8B-B14F-4D97-AF65-F5344CB8AC3E}">
        <p14:creationId xmlns:p14="http://schemas.microsoft.com/office/powerpoint/2010/main" val="348081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SETs: Getting better together!</a:t>
            </a:r>
          </a:p>
        </p:txBody>
      </p:sp>
      <p:sp>
        <p:nvSpPr>
          <p:cNvPr id="4" name="Content Placeholder 3"/>
          <p:cNvSpPr>
            <a:spLocks noGrp="1"/>
          </p:cNvSpPr>
          <p:nvPr>
            <p:ph sz="half" idx="2"/>
          </p:nvPr>
        </p:nvSpPr>
        <p:spPr>
          <a:xfrm>
            <a:off x="224286" y="1832802"/>
            <a:ext cx="8428008" cy="2662796"/>
          </a:xfrm>
        </p:spPr>
        <p:txBody>
          <a:bodyPr>
            <a:normAutofit/>
          </a:bodyPr>
          <a:lstStyle/>
          <a:p>
            <a:r>
              <a:rPr lang="en-US" sz="2400" b="1" dirty="0"/>
              <a:t>UConn SETs</a:t>
            </a:r>
            <a:r>
              <a:rPr lang="en-US" sz="2400" dirty="0"/>
              <a:t> are based on a five-point scale:</a:t>
            </a:r>
          </a:p>
        </p:txBody>
      </p:sp>
      <p:graphicFrame>
        <p:nvGraphicFramePr>
          <p:cNvPr id="9" name="Table 8"/>
          <p:cNvGraphicFramePr>
            <a:graphicFrameLocks noGrp="1"/>
          </p:cNvGraphicFramePr>
          <p:nvPr>
            <p:extLst>
              <p:ext uri="{D42A27DB-BD31-4B8C-83A1-F6EECF244321}">
                <p14:modId xmlns:p14="http://schemas.microsoft.com/office/powerpoint/2010/main" val="1638916238"/>
              </p:ext>
            </p:extLst>
          </p:nvPr>
        </p:nvGraphicFramePr>
        <p:xfrm>
          <a:off x="375249" y="2530629"/>
          <a:ext cx="6096000" cy="1019524"/>
        </p:xfrm>
        <a:graphic>
          <a:graphicData uri="http://schemas.openxmlformats.org/drawingml/2006/table">
            <a:tbl>
              <a:tblPr firstRow="1" bandRow="1">
                <a:tableStyleId>{69CF1AB2-1976-4502-BF36-3FF5EA218861}</a:tableStyleId>
              </a:tblPr>
              <a:tblGrid>
                <a:gridCol w="1219200">
                  <a:extLst>
                    <a:ext uri="{9D8B030D-6E8A-4147-A177-3AD203B41FA5}">
                      <a16:colId xmlns:a16="http://schemas.microsoft.com/office/drawing/2014/main" val="1685148332"/>
                    </a:ext>
                  </a:extLst>
                </a:gridCol>
                <a:gridCol w="1219200">
                  <a:extLst>
                    <a:ext uri="{9D8B030D-6E8A-4147-A177-3AD203B41FA5}">
                      <a16:colId xmlns:a16="http://schemas.microsoft.com/office/drawing/2014/main" val="1098106315"/>
                    </a:ext>
                  </a:extLst>
                </a:gridCol>
                <a:gridCol w="1219200">
                  <a:extLst>
                    <a:ext uri="{9D8B030D-6E8A-4147-A177-3AD203B41FA5}">
                      <a16:colId xmlns:a16="http://schemas.microsoft.com/office/drawing/2014/main" val="2062258066"/>
                    </a:ext>
                  </a:extLst>
                </a:gridCol>
                <a:gridCol w="1219200">
                  <a:extLst>
                    <a:ext uri="{9D8B030D-6E8A-4147-A177-3AD203B41FA5}">
                      <a16:colId xmlns:a16="http://schemas.microsoft.com/office/drawing/2014/main" val="1639141394"/>
                    </a:ext>
                  </a:extLst>
                </a:gridCol>
                <a:gridCol w="1219200">
                  <a:extLst>
                    <a:ext uri="{9D8B030D-6E8A-4147-A177-3AD203B41FA5}">
                      <a16:colId xmlns:a16="http://schemas.microsoft.com/office/drawing/2014/main" val="535539246"/>
                    </a:ext>
                  </a:extLst>
                </a:gridCol>
              </a:tblGrid>
              <a:tr h="370840">
                <a:tc>
                  <a:txBody>
                    <a:bodyPr/>
                    <a:lstStyle/>
                    <a:p>
                      <a:pPr algn="ctr"/>
                      <a:r>
                        <a:rPr lang="en-US" dirty="0"/>
                        <a:t>Strongly Disagree</a:t>
                      </a:r>
                    </a:p>
                  </a:txBody>
                  <a:tcPr anchor="ctr"/>
                </a:tc>
                <a:tc>
                  <a:txBody>
                    <a:bodyPr/>
                    <a:lstStyle/>
                    <a:p>
                      <a:pPr algn="ctr"/>
                      <a:r>
                        <a:rPr lang="en-US" dirty="0"/>
                        <a:t>Disagree</a:t>
                      </a:r>
                    </a:p>
                  </a:txBody>
                  <a:tcPr anchor="ctr"/>
                </a:tc>
                <a:tc>
                  <a:txBody>
                    <a:bodyPr/>
                    <a:lstStyle/>
                    <a:p>
                      <a:pPr algn="ctr"/>
                      <a:r>
                        <a:rPr lang="en-US" dirty="0"/>
                        <a:t>Neutral</a:t>
                      </a:r>
                    </a:p>
                  </a:txBody>
                  <a:tcPr anchor="ctr"/>
                </a:tc>
                <a:tc>
                  <a:txBody>
                    <a:bodyPr/>
                    <a:lstStyle/>
                    <a:p>
                      <a:pPr algn="ctr"/>
                      <a:r>
                        <a:rPr lang="en-US" dirty="0"/>
                        <a:t>Agree</a:t>
                      </a:r>
                    </a:p>
                  </a:txBody>
                  <a:tcPr anchor="ctr"/>
                </a:tc>
                <a:tc>
                  <a:txBody>
                    <a:bodyPr/>
                    <a:lstStyle/>
                    <a:p>
                      <a:pPr algn="ctr"/>
                      <a:r>
                        <a:rPr lang="en-US" dirty="0"/>
                        <a:t>Strongly Agree</a:t>
                      </a:r>
                    </a:p>
                  </a:txBody>
                  <a:tcPr anchor="ctr"/>
                </a:tc>
                <a:extLst>
                  <a:ext uri="{0D108BD9-81ED-4DB2-BD59-A6C34878D82A}">
                    <a16:rowId xmlns:a16="http://schemas.microsoft.com/office/drawing/2014/main" val="2500160587"/>
                  </a:ext>
                </a:extLst>
              </a:tr>
              <a:tr h="379444">
                <a:tc>
                  <a:txBody>
                    <a:bodyPr/>
                    <a:lstStyle/>
                    <a:p>
                      <a:pPr algn="ctr"/>
                      <a:r>
                        <a:rPr lang="en-US" dirty="0"/>
                        <a:t>(1)</a:t>
                      </a:r>
                    </a:p>
                  </a:txBody>
                  <a:tcPr anchor="ctr"/>
                </a:tc>
                <a:tc>
                  <a:txBody>
                    <a:bodyPr/>
                    <a:lstStyle/>
                    <a:p>
                      <a:pPr algn="ctr"/>
                      <a:r>
                        <a:rPr lang="en-US" dirty="0"/>
                        <a:t>(2)</a:t>
                      </a:r>
                    </a:p>
                  </a:txBody>
                  <a:tcPr anchor="ctr"/>
                </a:tc>
                <a:tc>
                  <a:txBody>
                    <a:bodyPr/>
                    <a:lstStyle/>
                    <a:p>
                      <a:pPr algn="ctr"/>
                      <a:r>
                        <a:rPr lang="en-US" dirty="0"/>
                        <a:t>(3)</a:t>
                      </a:r>
                    </a:p>
                  </a:txBody>
                  <a:tcPr anchor="ctr"/>
                </a:tc>
                <a:tc>
                  <a:txBody>
                    <a:bodyPr/>
                    <a:lstStyle/>
                    <a:p>
                      <a:pPr algn="ctr"/>
                      <a:r>
                        <a:rPr lang="en-US" dirty="0"/>
                        <a:t>(4)</a:t>
                      </a:r>
                    </a:p>
                  </a:txBody>
                  <a:tcPr anchor="ctr"/>
                </a:tc>
                <a:tc>
                  <a:txBody>
                    <a:bodyPr/>
                    <a:lstStyle/>
                    <a:p>
                      <a:pPr algn="ctr"/>
                      <a:r>
                        <a:rPr lang="en-US" dirty="0"/>
                        <a:t>(5)</a:t>
                      </a:r>
                    </a:p>
                  </a:txBody>
                  <a:tcPr anchor="ctr"/>
                </a:tc>
                <a:extLst>
                  <a:ext uri="{0D108BD9-81ED-4DB2-BD59-A6C34878D82A}">
                    <a16:rowId xmlns:a16="http://schemas.microsoft.com/office/drawing/2014/main" val="475639978"/>
                  </a:ext>
                </a:extLst>
              </a:tr>
            </a:tbl>
          </a:graphicData>
        </a:graphic>
      </p:graphicFrame>
      <p:grpSp>
        <p:nvGrpSpPr>
          <p:cNvPr id="19" name="Group 18"/>
          <p:cNvGrpSpPr/>
          <p:nvPr/>
        </p:nvGrpSpPr>
        <p:grpSpPr>
          <a:xfrm>
            <a:off x="289690" y="4239860"/>
            <a:ext cx="7107462" cy="2375862"/>
            <a:chOff x="289690" y="4239860"/>
            <a:chExt cx="7107462" cy="2375862"/>
          </a:xfrm>
        </p:grpSpPr>
        <p:sp>
          <p:nvSpPr>
            <p:cNvPr id="12" name="Rounded Rectangle 11"/>
            <p:cNvSpPr/>
            <p:nvPr/>
          </p:nvSpPr>
          <p:spPr>
            <a:xfrm>
              <a:off x="1212011" y="5502914"/>
              <a:ext cx="6185141" cy="1112808"/>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US" sz="2000" dirty="0">
                  <a:solidFill>
                    <a:srgbClr val="002054"/>
                  </a:solidFill>
                </a:rPr>
                <a:t>We can’t help but make comparisons – but remember that your comparison group should only be other professors and courses at the University level.</a:t>
              </a:r>
            </a:p>
          </p:txBody>
        </p:sp>
        <p:pic>
          <p:nvPicPr>
            <p:cNvPr id="11" name="Picture 10"/>
            <p:cNvPicPr>
              <a:picLocks noChangeAspect="1"/>
            </p:cNvPicPr>
            <p:nvPr/>
          </p:nvPicPr>
          <p:blipFill rotWithShape="1">
            <a:blip r:embed="rId2"/>
            <a:srcRect l="13411" t="22097" r="12778" b="11370"/>
            <a:stretch/>
          </p:blipFill>
          <p:spPr>
            <a:xfrm rot="21009779">
              <a:off x="289690" y="4239860"/>
              <a:ext cx="2270256" cy="1364939"/>
            </a:xfrm>
            <a:prstGeom prst="rect">
              <a:avLst/>
            </a:prstGeom>
          </p:spPr>
        </p:pic>
      </p:grpSp>
      <p:grpSp>
        <p:nvGrpSpPr>
          <p:cNvPr id="17" name="Group 16"/>
          <p:cNvGrpSpPr/>
          <p:nvPr/>
        </p:nvGrpSpPr>
        <p:grpSpPr>
          <a:xfrm>
            <a:off x="3158705" y="3550153"/>
            <a:ext cx="3303917" cy="1591995"/>
            <a:chOff x="3158705" y="3550153"/>
            <a:chExt cx="3303917" cy="1591995"/>
          </a:xfrm>
        </p:grpSpPr>
        <p:cxnSp>
          <p:nvCxnSpPr>
            <p:cNvPr id="14" name="Straight Arrow Connector 13"/>
            <p:cNvCxnSpPr>
              <a:endCxn id="9" idx="2"/>
            </p:cNvCxnSpPr>
            <p:nvPr/>
          </p:nvCxnSpPr>
          <p:spPr>
            <a:xfrm flipH="1" flipV="1">
              <a:off x="3423249" y="3550153"/>
              <a:ext cx="379564" cy="406032"/>
            </a:xfrm>
            <a:prstGeom prst="straightConnector1">
              <a:avLst/>
            </a:prstGeom>
            <a:ln w="57150">
              <a:tailEnd type="triangle"/>
            </a:ln>
            <a:effectLst/>
          </p:spPr>
          <p:style>
            <a:lnRef idx="2">
              <a:schemeClr val="accent3"/>
            </a:lnRef>
            <a:fillRef idx="0">
              <a:schemeClr val="accent3"/>
            </a:fillRef>
            <a:effectRef idx="1">
              <a:schemeClr val="accent3"/>
            </a:effectRef>
            <a:fontRef idx="minor">
              <a:schemeClr val="tx1"/>
            </a:fontRef>
          </p:style>
        </p:cxnSp>
        <p:sp>
          <p:nvSpPr>
            <p:cNvPr id="10" name="Rounded Rectangle 9"/>
            <p:cNvSpPr/>
            <p:nvPr/>
          </p:nvSpPr>
          <p:spPr>
            <a:xfrm>
              <a:off x="3158705" y="3934450"/>
              <a:ext cx="3303917" cy="1207698"/>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dirty="0"/>
                <a:t>Choose “Neutral” only when you feel that your response is truly between the two endpoints</a:t>
              </a:r>
            </a:p>
          </p:txBody>
        </p:sp>
      </p:grpSp>
      <p:sp>
        <p:nvSpPr>
          <p:cNvPr id="18" name="Rounded Rectangle 17"/>
          <p:cNvSpPr/>
          <p:nvPr/>
        </p:nvSpPr>
        <p:spPr>
          <a:xfrm>
            <a:off x="6780361" y="2804263"/>
            <a:ext cx="2041585" cy="1897811"/>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n-US" dirty="0"/>
              <a:t>Only choose “not applicable” when the question is not relevant to your course or instructor.</a:t>
            </a:r>
          </a:p>
        </p:txBody>
      </p:sp>
    </p:spTree>
    <p:extLst>
      <p:ext uri="{BB962C8B-B14F-4D97-AF65-F5344CB8AC3E}">
        <p14:creationId xmlns:p14="http://schemas.microsoft.com/office/powerpoint/2010/main" val="234997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iclic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26166"/>
            <a:ext cx="2711963" cy="10169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725283"/>
            <a:ext cx="8534400" cy="273921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2054"/>
                </a:solidFill>
                <a:effectLst/>
                <a:uLnTx/>
                <a:uFillTx/>
              </a:rPr>
              <a:t>UConn SETs </a:t>
            </a:r>
            <a:r>
              <a:rPr kumimoji="0" lang="en-US" sz="2800" b="0" i="0" u="none" strike="noStrike" kern="1200" cap="none" spc="0" normalizeH="0" baseline="0" noProof="0" dirty="0">
                <a:ln>
                  <a:noFill/>
                </a:ln>
                <a:solidFill>
                  <a:prstClr val="black"/>
                </a:solidFill>
                <a:effectLst/>
                <a:uLnTx/>
                <a:uFillTx/>
              </a:rPr>
              <a:t>are</a:t>
            </a:r>
          </a:p>
          <a:p>
            <a:pPr marL="863600" indent="-514350" defTabSz="914400" fontAlgn="base">
              <a:buFont typeface="+mj-lt"/>
              <a:buAutoNum type="alphaUcPeriod"/>
              <a:defRPr/>
            </a:pPr>
            <a:r>
              <a:rPr lang="en-US" sz="2400" dirty="0">
                <a:solidFill>
                  <a:prstClr val="black"/>
                </a:solidFill>
              </a:rPr>
              <a:t>Released to instructors before grades are submitted.</a:t>
            </a:r>
          </a:p>
          <a:p>
            <a:pPr marL="863600" marR="0" lvl="0" indent="-514350" algn="l" defTabSz="914400" rtl="0" eaLnBrk="1" fontAlgn="base" latinLnBrk="0" hangingPunct="1">
              <a:buClrTx/>
              <a:buSzTx/>
              <a:buFont typeface="+mj-lt"/>
              <a:buAutoNum type="alphaUcPeriod"/>
              <a:tabLst/>
              <a:defRPr/>
            </a:pPr>
            <a:r>
              <a:rPr lang="en-US" sz="2400" dirty="0">
                <a:solidFill>
                  <a:prstClr val="black"/>
                </a:solidFill>
              </a:rPr>
              <a:t>Anonymous and confidential.</a:t>
            </a:r>
          </a:p>
          <a:p>
            <a:pPr marL="863600" indent="-514350" defTabSz="914400" fontAlgn="base">
              <a:buFont typeface="+mj-lt"/>
              <a:buAutoNum type="alphaUcPeriod"/>
              <a:defRPr/>
            </a:pPr>
            <a:r>
              <a:rPr lang="en-US" sz="2400" dirty="0">
                <a:solidFill>
                  <a:prstClr val="black"/>
                </a:solidFill>
              </a:rPr>
              <a:t>Based on a 6-point scale so you are forced to “choose a side.”</a:t>
            </a:r>
          </a:p>
          <a:p>
            <a:pPr marL="863600" indent="-514350" defTabSz="914400" fontAlgn="base">
              <a:buFont typeface="+mj-lt"/>
              <a:buAutoNum type="alphaUcPeriod"/>
              <a:defRPr/>
            </a:pPr>
            <a:r>
              <a:rPr lang="en-US" sz="2400" dirty="0">
                <a:solidFill>
                  <a:prstClr val="black"/>
                </a:solidFill>
              </a:rPr>
              <a:t>A and B</a:t>
            </a:r>
          </a:p>
          <a:p>
            <a:pPr marL="863600" indent="-514350" defTabSz="914400" fontAlgn="base">
              <a:buFont typeface="+mj-lt"/>
              <a:buAutoNum type="alphaUcPeriod"/>
              <a:defRPr/>
            </a:pPr>
            <a:r>
              <a:rPr lang="en-US" sz="2400" dirty="0">
                <a:solidFill>
                  <a:prstClr val="black"/>
                </a:solidFill>
              </a:rPr>
              <a:t>B and C</a:t>
            </a:r>
          </a:p>
        </p:txBody>
      </p:sp>
      <p:sp>
        <p:nvSpPr>
          <p:cNvPr id="7" name="Oval 6"/>
          <p:cNvSpPr/>
          <p:nvPr/>
        </p:nvSpPr>
        <p:spPr>
          <a:xfrm>
            <a:off x="677174" y="2537604"/>
            <a:ext cx="450011" cy="417969"/>
          </a:xfrm>
          <a:prstGeom prst="ellipse">
            <a:avLst/>
          </a:prstGeom>
          <a:solidFill>
            <a:srgbClr val="FFFF00">
              <a:alpha val="50000"/>
            </a:srgb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TextBox 9"/>
          <p:cNvSpPr txBox="1"/>
          <p:nvPr/>
        </p:nvSpPr>
        <p:spPr>
          <a:xfrm>
            <a:off x="381000" y="4665471"/>
            <a:ext cx="8534400" cy="156966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54"/>
                </a:solidFill>
                <a:effectLst/>
                <a:uLnTx/>
                <a:uFillTx/>
              </a:rPr>
              <a:t>True or false</a:t>
            </a:r>
            <a:r>
              <a:rPr kumimoji="0" lang="en-US" sz="2400" i="0" u="none" strike="noStrike" kern="1200" cap="none" spc="0" normalizeH="0" baseline="0" noProof="0" dirty="0">
                <a:ln>
                  <a:noFill/>
                </a:ln>
                <a:effectLst/>
                <a:uLnTx/>
                <a:uFillTx/>
              </a:rPr>
              <a:t>:</a:t>
            </a:r>
            <a:r>
              <a:rPr kumimoji="0" lang="en-US" sz="2400" i="0" u="none" strike="noStrike" kern="1200" cap="none" spc="0" normalizeH="0" noProof="0" dirty="0">
                <a:ln>
                  <a:noFill/>
                </a:ln>
                <a:effectLst/>
                <a:uLnTx/>
                <a:uFillTx/>
              </a:rPr>
              <a:t> when providing feedback, I should compare my UConn course and instructor to my high school experiences.</a:t>
            </a:r>
            <a:endParaRPr kumimoji="0" lang="en-US" sz="2400" i="0" u="none" strike="noStrike" kern="1200" cap="none" spc="0" normalizeH="0" baseline="0" noProof="0" dirty="0">
              <a:ln>
                <a:noFill/>
              </a:ln>
              <a:effectLst/>
              <a:uLnTx/>
              <a:uFillTx/>
            </a:endParaRPr>
          </a:p>
          <a:p>
            <a:pPr marL="863600" indent="-514350" defTabSz="914400" fontAlgn="base">
              <a:buFont typeface="+mj-lt"/>
              <a:buAutoNum type="alphaUcPeriod"/>
              <a:defRPr/>
            </a:pPr>
            <a:r>
              <a:rPr lang="en-US" sz="2400" dirty="0">
                <a:solidFill>
                  <a:prstClr val="black"/>
                </a:solidFill>
              </a:rPr>
              <a:t>True</a:t>
            </a:r>
          </a:p>
          <a:p>
            <a:pPr marL="863600" indent="-514350" defTabSz="914400" fontAlgn="base">
              <a:buFont typeface="+mj-lt"/>
              <a:buAutoNum type="alphaUcPeriod"/>
              <a:defRPr/>
            </a:pPr>
            <a:r>
              <a:rPr lang="en-US" sz="2400" dirty="0">
                <a:solidFill>
                  <a:prstClr val="black"/>
                </a:solidFill>
              </a:rPr>
              <a:t>False</a:t>
            </a:r>
          </a:p>
        </p:txBody>
      </p:sp>
      <p:sp>
        <p:nvSpPr>
          <p:cNvPr id="11" name="Oval 10"/>
          <p:cNvSpPr/>
          <p:nvPr/>
        </p:nvSpPr>
        <p:spPr>
          <a:xfrm>
            <a:off x="677174" y="5791284"/>
            <a:ext cx="450011" cy="417969"/>
          </a:xfrm>
          <a:prstGeom prst="ellipse">
            <a:avLst/>
          </a:prstGeom>
          <a:solidFill>
            <a:srgbClr val="FFFF00">
              <a:alpha val="50000"/>
            </a:srgb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70633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0"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SETs: Getting better together!</a:t>
            </a:r>
          </a:p>
        </p:txBody>
      </p:sp>
      <p:sp>
        <p:nvSpPr>
          <p:cNvPr id="13" name="Rounded Rectangle 12"/>
          <p:cNvSpPr/>
          <p:nvPr/>
        </p:nvSpPr>
        <p:spPr>
          <a:xfrm>
            <a:off x="923025" y="1838155"/>
            <a:ext cx="7237563" cy="8446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Instructors often find students’ </a:t>
            </a:r>
            <a:r>
              <a:rPr lang="en-US" sz="2400" b="1" i="1" dirty="0"/>
              <a:t>written</a:t>
            </a:r>
            <a:r>
              <a:rPr lang="en-US" sz="2400" dirty="0"/>
              <a:t> comments the most valuable element of course evaluations!</a:t>
            </a:r>
          </a:p>
        </p:txBody>
      </p:sp>
      <p:sp>
        <p:nvSpPr>
          <p:cNvPr id="5" name="TextBox 4"/>
          <p:cNvSpPr txBox="1"/>
          <p:nvPr/>
        </p:nvSpPr>
        <p:spPr>
          <a:xfrm>
            <a:off x="396813" y="2964782"/>
            <a:ext cx="8289985" cy="3462486"/>
          </a:xfrm>
          <a:prstGeom prst="rect">
            <a:avLst/>
          </a:prstGeom>
          <a:noFill/>
        </p:spPr>
        <p:txBody>
          <a:bodyPr wrap="square" rtlCol="0">
            <a:spAutoFit/>
          </a:bodyPr>
          <a:lstStyle/>
          <a:p>
            <a:pPr>
              <a:spcAft>
                <a:spcPts val="1200"/>
              </a:spcAft>
            </a:pPr>
            <a:r>
              <a:rPr lang="en-US" sz="2400" b="1" dirty="0">
                <a:solidFill>
                  <a:srgbClr val="002054"/>
                </a:solidFill>
                <a:latin typeface="Bahnschrift SemiBold" panose="020B0502040204020203" pitchFamily="34" charset="0"/>
              </a:rPr>
              <a:t>When writing comments:</a:t>
            </a:r>
          </a:p>
          <a:p>
            <a:pPr marL="342900" indent="-342900">
              <a:spcAft>
                <a:spcPts val="600"/>
              </a:spcAft>
              <a:buFont typeface="Wingdings" panose="05000000000000000000" pitchFamily="2" charset="2"/>
              <a:buChar char="ü"/>
            </a:pPr>
            <a:r>
              <a:rPr lang="en-US" sz="2000" b="1" dirty="0">
                <a:solidFill>
                  <a:srgbClr val="002054"/>
                </a:solidFill>
              </a:rPr>
              <a:t>Be specific and provide examples</a:t>
            </a:r>
          </a:p>
          <a:p>
            <a:pPr marL="690563" indent="-342900">
              <a:spcAft>
                <a:spcPts val="600"/>
              </a:spcAft>
              <a:buFont typeface="Arial" panose="020B0604020202020204" pitchFamily="34" charset="0"/>
              <a:buChar char="•"/>
            </a:pPr>
            <a:r>
              <a:rPr lang="en-US" sz="2000" dirty="0"/>
              <a:t>help instructors understand how their specific instructional choices facilitated or hindered your learning</a:t>
            </a:r>
          </a:p>
          <a:p>
            <a:pPr marL="342900" indent="-342900">
              <a:spcAft>
                <a:spcPts val="600"/>
              </a:spcAft>
              <a:buFont typeface="Wingdings" panose="05000000000000000000" pitchFamily="2" charset="2"/>
              <a:buChar char="ü"/>
            </a:pPr>
            <a:r>
              <a:rPr lang="en-US" sz="2000" b="1" dirty="0">
                <a:solidFill>
                  <a:srgbClr val="002054"/>
                </a:solidFill>
              </a:rPr>
              <a:t>Be respectful</a:t>
            </a:r>
          </a:p>
          <a:p>
            <a:pPr marL="690563" indent="-342900">
              <a:spcAft>
                <a:spcPts val="600"/>
              </a:spcAft>
              <a:buFont typeface="Arial" panose="020B0604020202020204" pitchFamily="34" charset="0"/>
              <a:buChar char="•"/>
            </a:pPr>
            <a:r>
              <a:rPr lang="en-US" sz="2000" dirty="0"/>
              <a:t>Comments should be related only to your learning experience</a:t>
            </a:r>
          </a:p>
          <a:p>
            <a:pPr marL="690563" indent="-342900">
              <a:spcAft>
                <a:spcPts val="600"/>
              </a:spcAft>
              <a:buFont typeface="Arial" panose="020B0604020202020204" pitchFamily="34" charset="0"/>
              <a:buChar char="•"/>
            </a:pPr>
            <a:r>
              <a:rPr lang="en-US" sz="2000" dirty="0"/>
              <a:t>It is not helpful to comment on your instructor’s appearance</a:t>
            </a:r>
          </a:p>
          <a:p>
            <a:pPr marL="690563" indent="-342900">
              <a:spcAft>
                <a:spcPts val="600"/>
              </a:spcAft>
              <a:buFont typeface="Arial" panose="020B0604020202020204" pitchFamily="34" charset="0"/>
              <a:buChar char="•"/>
            </a:pPr>
            <a:r>
              <a:rPr lang="en-US" sz="2000" dirty="0"/>
              <a:t>derogatory comments or criticisms based on race, religion, gender, sexual orientation, etc. are NEVER appropriate </a:t>
            </a:r>
            <a:endParaRPr lang="en-US" dirty="0"/>
          </a:p>
        </p:txBody>
      </p:sp>
    </p:spTree>
    <p:extLst>
      <p:ext uri="{BB962C8B-B14F-4D97-AF65-F5344CB8AC3E}">
        <p14:creationId xmlns:p14="http://schemas.microsoft.com/office/powerpoint/2010/main" val="175984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SETs: Getting better together!</a:t>
            </a:r>
          </a:p>
        </p:txBody>
      </p:sp>
      <p:sp>
        <p:nvSpPr>
          <p:cNvPr id="5" name="TextBox 4"/>
          <p:cNvSpPr txBox="1"/>
          <p:nvPr/>
        </p:nvSpPr>
        <p:spPr>
          <a:xfrm>
            <a:off x="396815" y="1877853"/>
            <a:ext cx="7798279" cy="4462760"/>
          </a:xfrm>
          <a:prstGeom prst="rect">
            <a:avLst/>
          </a:prstGeom>
          <a:noFill/>
        </p:spPr>
        <p:txBody>
          <a:bodyPr wrap="square" rtlCol="0">
            <a:spAutoFit/>
          </a:bodyPr>
          <a:lstStyle/>
          <a:p>
            <a:pPr>
              <a:spcAft>
                <a:spcPts val="1200"/>
              </a:spcAft>
            </a:pPr>
            <a:r>
              <a:rPr lang="en-US" sz="2400" b="1" dirty="0">
                <a:solidFill>
                  <a:srgbClr val="002054"/>
                </a:solidFill>
                <a:latin typeface="Bahnschrift SemiBold" panose="020B0502040204020203" pitchFamily="34" charset="0"/>
              </a:rPr>
              <a:t>When writing comments:</a:t>
            </a:r>
          </a:p>
          <a:p>
            <a:pPr marL="342900" indent="-342900">
              <a:spcAft>
                <a:spcPts val="600"/>
              </a:spcAft>
              <a:buFont typeface="Wingdings" panose="05000000000000000000" pitchFamily="2" charset="2"/>
              <a:buChar char="ü"/>
            </a:pPr>
            <a:r>
              <a:rPr lang="en-US" sz="2000" b="1" dirty="0">
                <a:solidFill>
                  <a:srgbClr val="002054"/>
                </a:solidFill>
              </a:rPr>
              <a:t>Be sensitive about comments related to personal traits, such as an accent or perceived unfriendliness</a:t>
            </a:r>
          </a:p>
          <a:p>
            <a:pPr marL="690563" indent="-342900">
              <a:spcAft>
                <a:spcPts val="600"/>
              </a:spcAft>
              <a:buFont typeface="Arial" panose="020B0604020202020204" pitchFamily="34" charset="0"/>
              <a:buChar char="•"/>
            </a:pPr>
            <a:r>
              <a:rPr lang="en-US" sz="2000" dirty="0"/>
              <a:t>focus on behaviors that can be improved and how your learning would benefit</a:t>
            </a:r>
          </a:p>
          <a:p>
            <a:pPr marL="342900" indent="-342900">
              <a:spcAft>
                <a:spcPts val="600"/>
              </a:spcAft>
              <a:buFont typeface="Wingdings" panose="05000000000000000000" pitchFamily="2" charset="2"/>
              <a:buChar char="ü"/>
            </a:pPr>
            <a:r>
              <a:rPr lang="en-US" sz="2000" b="1" dirty="0">
                <a:solidFill>
                  <a:srgbClr val="002054"/>
                </a:solidFill>
              </a:rPr>
              <a:t>Focus on observable behaviors or specific aspects of the course</a:t>
            </a:r>
          </a:p>
          <a:p>
            <a:pPr marL="690563" indent="-342900">
              <a:spcAft>
                <a:spcPts val="600"/>
              </a:spcAft>
              <a:buFont typeface="Arial" panose="020B0604020202020204" pitchFamily="34" charset="0"/>
              <a:buChar char="•"/>
            </a:pPr>
            <a:r>
              <a:rPr lang="en-US" sz="2000" dirty="0"/>
              <a:t>Describe the situation you are commenting on for helpful reference.</a:t>
            </a:r>
          </a:p>
          <a:p>
            <a:pPr marL="342900" indent="-342900">
              <a:spcAft>
                <a:spcPts val="600"/>
              </a:spcAft>
              <a:buFont typeface="Wingdings" panose="05000000000000000000" pitchFamily="2" charset="2"/>
              <a:buChar char="ü"/>
            </a:pPr>
            <a:r>
              <a:rPr lang="en-US" sz="2000" b="1" dirty="0">
                <a:solidFill>
                  <a:srgbClr val="002054"/>
                </a:solidFill>
              </a:rPr>
              <a:t>Offer alternative solutions or suggestions to address your critiques</a:t>
            </a:r>
          </a:p>
          <a:p>
            <a:pPr marL="690563" indent="-342900">
              <a:spcAft>
                <a:spcPts val="600"/>
              </a:spcAft>
              <a:buFont typeface="Arial" panose="020B0604020202020204" pitchFamily="34" charset="0"/>
              <a:buChar char="•"/>
            </a:pPr>
            <a:r>
              <a:rPr lang="en-US" sz="2000" dirty="0"/>
              <a:t>This helps the instructor when planning the course for the following year.</a:t>
            </a:r>
          </a:p>
          <a:p>
            <a:pPr marL="690563" indent="-342900">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22074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iclic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26166"/>
            <a:ext cx="2711963" cy="10169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725283"/>
            <a:ext cx="8534400" cy="3554819"/>
          </a:xfrm>
          <a:prstGeom prst="rect">
            <a:avLst/>
          </a:prstGeom>
          <a:noFill/>
        </p:spPr>
        <p:txBody>
          <a:bodyPr wrap="square" rtlCol="0">
            <a:spAutoFit/>
          </a:bodyPr>
          <a:lstStyle/>
          <a:p>
            <a:pPr marL="0" marR="0" lvl="0" indent="0" algn="l" defTabSz="914400" rtl="0" eaLnBrk="1" fontAlgn="base" latinLnBrk="0" hangingPunct="1">
              <a:spcAft>
                <a:spcPts val="600"/>
              </a:spcAft>
              <a:buClrTx/>
              <a:buSzTx/>
              <a:buFontTx/>
              <a:buNone/>
              <a:tabLst/>
              <a:defRPr/>
            </a:pPr>
            <a:r>
              <a:rPr kumimoji="0" lang="en-US" sz="2800" i="0" u="none" strike="noStrike" kern="1200" cap="none" spc="0" normalizeH="0" baseline="0" noProof="0" dirty="0">
                <a:ln>
                  <a:noFill/>
                </a:ln>
                <a:effectLst/>
                <a:uLnTx/>
                <a:uFillTx/>
              </a:rPr>
              <a:t>Which of the following is an example of useful, constructive</a:t>
            </a:r>
            <a:r>
              <a:rPr kumimoji="0" lang="en-US" sz="2800" i="0" u="none" strike="noStrike" kern="1200" cap="none" spc="0" normalizeH="0" noProof="0" dirty="0">
                <a:ln>
                  <a:noFill/>
                </a:ln>
                <a:effectLst/>
                <a:uLnTx/>
                <a:uFillTx/>
              </a:rPr>
              <a:t> feedback?</a:t>
            </a:r>
            <a:endParaRPr kumimoji="0" lang="en-US" sz="2800" i="0" u="none" strike="noStrike" kern="1200" cap="none" spc="0" normalizeH="0" baseline="0" noProof="0" dirty="0">
              <a:ln>
                <a:noFill/>
              </a:ln>
              <a:effectLst/>
              <a:uLnTx/>
              <a:uFillTx/>
            </a:endParaRPr>
          </a:p>
          <a:p>
            <a:pPr marL="863600" indent="-514350" defTabSz="914400" fontAlgn="base">
              <a:spcAft>
                <a:spcPts val="600"/>
              </a:spcAft>
              <a:buFont typeface="+mj-lt"/>
              <a:buAutoNum type="alphaUcPeriod"/>
              <a:defRPr/>
            </a:pPr>
            <a:r>
              <a:rPr lang="en-US" sz="2400" dirty="0">
                <a:solidFill>
                  <a:prstClr val="black"/>
                </a:solidFill>
              </a:rPr>
              <a:t>Find a better room for lectures.</a:t>
            </a:r>
          </a:p>
          <a:p>
            <a:pPr marL="863600" indent="-514350" defTabSz="914400" fontAlgn="base">
              <a:spcAft>
                <a:spcPts val="600"/>
              </a:spcAft>
              <a:buFont typeface="+mj-lt"/>
              <a:buAutoNum type="alphaUcPeriod"/>
              <a:defRPr/>
            </a:pPr>
            <a:r>
              <a:rPr lang="en-US" sz="2400" dirty="0">
                <a:solidFill>
                  <a:prstClr val="black"/>
                </a:solidFill>
              </a:rPr>
              <a:t>Professor is boring, disorganized and should retire.</a:t>
            </a:r>
          </a:p>
          <a:p>
            <a:pPr marL="863600" indent="-514350" defTabSz="914400" fontAlgn="base">
              <a:spcAft>
                <a:spcPts val="600"/>
              </a:spcAft>
              <a:buFont typeface="+mj-lt"/>
              <a:buAutoNum type="alphaUcPeriod"/>
              <a:defRPr/>
            </a:pPr>
            <a:r>
              <a:rPr lang="en-US" sz="2400" dirty="0">
                <a:solidFill>
                  <a:prstClr val="black"/>
                </a:solidFill>
              </a:rPr>
              <a:t>I can’t understand anything he/she says.</a:t>
            </a:r>
          </a:p>
          <a:p>
            <a:pPr marL="863600" indent="-514350" defTabSz="914400" fontAlgn="base">
              <a:spcAft>
                <a:spcPts val="600"/>
              </a:spcAft>
              <a:buFont typeface="+mj-lt"/>
              <a:buAutoNum type="alphaUcPeriod"/>
              <a:defRPr/>
            </a:pPr>
            <a:r>
              <a:rPr lang="en-US" sz="2400" dirty="0">
                <a:solidFill>
                  <a:prstClr val="black"/>
                </a:solidFill>
              </a:rPr>
              <a:t>Timely feedback with weekly quizzes would have guided my progression in the course.</a:t>
            </a:r>
          </a:p>
          <a:p>
            <a:pPr marL="863600" indent="-514350" defTabSz="914400" fontAlgn="base">
              <a:spcAft>
                <a:spcPts val="600"/>
              </a:spcAft>
              <a:buFont typeface="+mj-lt"/>
              <a:buAutoNum type="alphaUcPeriod"/>
              <a:defRPr/>
            </a:pPr>
            <a:r>
              <a:rPr lang="en-US" sz="2400" dirty="0">
                <a:solidFill>
                  <a:prstClr val="black"/>
                </a:solidFill>
              </a:rPr>
              <a:t>Instructor was fantastic.</a:t>
            </a:r>
          </a:p>
        </p:txBody>
      </p:sp>
      <p:sp>
        <p:nvSpPr>
          <p:cNvPr id="6" name="Oval 5"/>
          <p:cNvSpPr/>
          <p:nvPr/>
        </p:nvSpPr>
        <p:spPr>
          <a:xfrm>
            <a:off x="677174" y="4013979"/>
            <a:ext cx="450011" cy="417969"/>
          </a:xfrm>
          <a:prstGeom prst="ellipse">
            <a:avLst/>
          </a:prstGeom>
          <a:solidFill>
            <a:srgbClr val="FFFF00">
              <a:alpha val="50000"/>
            </a:srgb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88449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1540" y="1777042"/>
            <a:ext cx="4968815" cy="14147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b="1" i="1" dirty="0"/>
              <a:t>Find a better room for lectures.  </a:t>
            </a:r>
          </a:p>
          <a:p>
            <a:pPr algn="ctr"/>
            <a:r>
              <a:rPr lang="en-US" sz="2200" dirty="0"/>
              <a:t>This aspect of the course is not within the instructor’s control; the comment does not provide actionable feedback.</a:t>
            </a:r>
          </a:p>
        </p:txBody>
      </p:sp>
      <p:sp>
        <p:nvSpPr>
          <p:cNvPr id="8" name="Rounded Rectangle 7"/>
          <p:cNvSpPr/>
          <p:nvPr/>
        </p:nvSpPr>
        <p:spPr>
          <a:xfrm>
            <a:off x="2308285" y="3300365"/>
            <a:ext cx="6688347" cy="230900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200" b="1" i="1" dirty="0"/>
              <a:t>Professor is boring, disorganized and should retire.</a:t>
            </a:r>
          </a:p>
          <a:p>
            <a:pPr algn="ctr"/>
            <a:r>
              <a:rPr lang="en-US" sz="2200" b="1" i="1" dirty="0"/>
              <a:t>  </a:t>
            </a:r>
            <a:r>
              <a:rPr lang="en-US" sz="2200" dirty="0"/>
              <a:t>Instead describe actions or behaviors that would increase your interest in the subject: “</a:t>
            </a:r>
            <a:r>
              <a:rPr lang="en-US" sz="2200" i="1" dirty="0"/>
              <a:t>Professor X should try to engage students by…</a:t>
            </a:r>
            <a:r>
              <a:rPr lang="en-US" sz="2200" dirty="0"/>
              <a:t>” or “</a:t>
            </a:r>
            <a:r>
              <a:rPr lang="en-US" sz="2200" i="1" dirty="0"/>
              <a:t>Lectures would be improved if the instructor updated the materials or increased student activities in class</a:t>
            </a:r>
            <a:r>
              <a:rPr lang="en-US" sz="2200" dirty="0"/>
              <a:t>.”</a:t>
            </a:r>
          </a:p>
        </p:txBody>
      </p:sp>
      <p:sp>
        <p:nvSpPr>
          <p:cNvPr id="9" name="Rounded Rectangle 8"/>
          <p:cNvSpPr/>
          <p:nvPr/>
        </p:nvSpPr>
        <p:spPr>
          <a:xfrm>
            <a:off x="241540" y="4157719"/>
            <a:ext cx="6159260" cy="23090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200" b="1" i="1" dirty="0"/>
              <a:t>I can’t understand anything he/she says.</a:t>
            </a:r>
          </a:p>
          <a:p>
            <a:pPr algn="ctr"/>
            <a:r>
              <a:rPr lang="en-US" sz="2200" b="1" i="1" dirty="0"/>
              <a:t>  </a:t>
            </a:r>
            <a:r>
              <a:rPr lang="en-US" sz="2200" dirty="0"/>
              <a:t>Indicate what the instructor could do to help you understand: “</a:t>
            </a:r>
            <a:r>
              <a:rPr lang="en-US" sz="2200" i="1" dirty="0"/>
              <a:t>he/she could slow down to explain jargon we don’t yet understand”</a:t>
            </a:r>
            <a:r>
              <a:rPr lang="en-US" sz="2200" dirty="0"/>
              <a:t> or “</a:t>
            </a:r>
            <a:r>
              <a:rPr lang="en-US" sz="2200" i="1" dirty="0"/>
              <a:t>Providing notes to the class ahead of time would help me follow the material during the lecture.”</a:t>
            </a:r>
            <a:r>
              <a:rPr lang="en-US" sz="2200" dirty="0"/>
              <a:t> </a:t>
            </a:r>
          </a:p>
        </p:txBody>
      </p:sp>
      <p:sp>
        <p:nvSpPr>
          <p:cNvPr id="12" name="Rounded Rectangle 11"/>
          <p:cNvSpPr/>
          <p:nvPr/>
        </p:nvSpPr>
        <p:spPr>
          <a:xfrm>
            <a:off x="1800225" y="2184148"/>
            <a:ext cx="6600645" cy="23714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200" b="1" i="1" dirty="0"/>
              <a:t>Instructor was fantastic.  </a:t>
            </a:r>
          </a:p>
          <a:p>
            <a:pPr algn="ctr"/>
            <a:r>
              <a:rPr lang="en-US" sz="2200" dirty="0"/>
              <a:t>Give specific examples of what made this instructor so effective: “</a:t>
            </a:r>
            <a:r>
              <a:rPr lang="en-US" sz="2200" i="1" dirty="0"/>
              <a:t>the lecturer was very knowledgeable and good at linking the material with real-life examples</a:t>
            </a:r>
            <a:r>
              <a:rPr lang="en-US" sz="2200" dirty="0"/>
              <a:t>,” or “</a:t>
            </a:r>
            <a:r>
              <a:rPr lang="en-US" sz="2200" i="1" dirty="0"/>
              <a:t>the instructor was available to explain things that I was unsure of in a timely manner</a:t>
            </a:r>
            <a:r>
              <a:rPr lang="en-US" sz="2200" dirty="0"/>
              <a:t>.”</a:t>
            </a:r>
          </a:p>
        </p:txBody>
      </p:sp>
      <p:sp>
        <p:nvSpPr>
          <p:cNvPr id="13" name="Title 1"/>
          <p:cNvSpPr>
            <a:spLocks noGrp="1"/>
          </p:cNvSpPr>
          <p:nvPr>
            <p:ph type="title"/>
          </p:nvPr>
        </p:nvSpPr>
        <p:spPr>
          <a:xfrm>
            <a:off x="457200" y="275167"/>
            <a:ext cx="8229600" cy="1143000"/>
          </a:xfrm>
        </p:spPr>
        <p:txBody>
          <a:bodyPr>
            <a:normAutofit/>
          </a:bodyPr>
          <a:lstStyle/>
          <a:p>
            <a:r>
              <a:rPr lang="en-US" dirty="0"/>
              <a:t>SETs: Getting better together!</a:t>
            </a:r>
          </a:p>
        </p:txBody>
      </p:sp>
      <p:sp>
        <p:nvSpPr>
          <p:cNvPr id="14" name="Rounded Rectangle 13"/>
          <p:cNvSpPr/>
          <p:nvPr/>
        </p:nvSpPr>
        <p:spPr>
          <a:xfrm>
            <a:off x="885645" y="2489189"/>
            <a:ext cx="7581900" cy="33370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spcAft>
                <a:spcPts val="1200"/>
              </a:spcAft>
            </a:pPr>
            <a:r>
              <a:rPr lang="en-US" sz="2200" b="1" dirty="0"/>
              <a:t>Thank you for your attention!  </a:t>
            </a:r>
          </a:p>
          <a:p>
            <a:pPr>
              <a:spcAft>
                <a:spcPts val="1200"/>
              </a:spcAft>
            </a:pPr>
            <a:r>
              <a:rPr lang="en-US" sz="2200" dirty="0"/>
              <a:t>Your SET responses are valuable to me and to other students, as they can influence instruction at UConn.  Future students will rely on your feedback, just as students before you had the opportunity to impact what you are experiencing. We will now take time in class to collect your input.  </a:t>
            </a:r>
          </a:p>
          <a:p>
            <a:pPr algn="ctr"/>
            <a:r>
              <a:rPr lang="en-US" sz="2200" i="1" dirty="0"/>
              <a:t>Thank you for your thoughtful feedback; </a:t>
            </a:r>
          </a:p>
          <a:p>
            <a:pPr algn="ctr"/>
            <a:r>
              <a:rPr lang="en-US" sz="2200" i="1" dirty="0"/>
              <a:t>I look forward to hearing and learning from you!</a:t>
            </a:r>
          </a:p>
        </p:txBody>
      </p:sp>
    </p:spTree>
    <p:extLst>
      <p:ext uri="{BB962C8B-B14F-4D97-AF65-F5344CB8AC3E}">
        <p14:creationId xmlns:p14="http://schemas.microsoft.com/office/powerpoint/2010/main" val="402300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4" grpId="0" animBg="1"/>
    </p:bld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white-bluebar-standard-template.potx</Template>
  <TotalTime>26487</TotalTime>
  <Words>791</Words>
  <Application>Microsoft Macintosh PowerPoint</Application>
  <PresentationFormat>On-screen Show (4:3)</PresentationFormat>
  <Paragraphs>74</Paragraphs>
  <Slides>8</Slides>
  <Notes>2</Notes>
  <HiddenSlides>0</HiddenSlides>
  <MMClips>0</MMClips>
  <ScaleCrop>false</ScaleCrop>
  <HeadingPairs>
    <vt:vector size="8" baseType="variant">
      <vt:variant>
        <vt:lpstr>Fonts Used</vt:lpstr>
      </vt:variant>
      <vt:variant>
        <vt:i4>4</vt:i4>
      </vt:variant>
      <vt:variant>
        <vt:lpstr>Theme</vt:lpstr>
      </vt:variant>
      <vt:variant>
        <vt:i4>2</vt:i4>
      </vt:variant>
      <vt:variant>
        <vt:lpstr>Slide Titles</vt:lpstr>
      </vt:variant>
      <vt:variant>
        <vt:i4>8</vt:i4>
      </vt:variant>
      <vt:variant>
        <vt:lpstr>Custom Shows</vt:lpstr>
      </vt:variant>
      <vt:variant>
        <vt:i4>4</vt:i4>
      </vt:variant>
    </vt:vector>
  </HeadingPairs>
  <TitlesOfParts>
    <vt:vector size="18" baseType="lpstr">
      <vt:lpstr>Arial</vt:lpstr>
      <vt:lpstr>Bahnschrift SemiBold</vt:lpstr>
      <vt:lpstr>Calibri</vt:lpstr>
      <vt:lpstr>Wingdings</vt:lpstr>
      <vt:lpstr>1_Custom Design</vt:lpstr>
      <vt:lpstr>Custom Design</vt:lpstr>
      <vt:lpstr>PowerPoint Presentation</vt:lpstr>
      <vt:lpstr>SETs: Getting better together!</vt:lpstr>
      <vt:lpstr>SETs: Getting better together!</vt:lpstr>
      <vt:lpstr>PowerPoint Presentation</vt:lpstr>
      <vt:lpstr>SETs: Getting better together!</vt:lpstr>
      <vt:lpstr>SETs: Getting better together!</vt:lpstr>
      <vt:lpstr>PowerPoint Presentation</vt:lpstr>
      <vt:lpstr>SETs: Getting better together!</vt:lpstr>
      <vt:lpstr>The Income Statement</vt:lpstr>
      <vt:lpstr>The Balance Sheet</vt:lpstr>
      <vt:lpstr>The Statement of Cash Flows</vt:lpstr>
      <vt:lpstr>Notes to the Financial Statements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Schadt, Susan</cp:lastModifiedBy>
  <cp:revision>286</cp:revision>
  <dcterms:created xsi:type="dcterms:W3CDTF">2010-04-12T23:12:02Z</dcterms:created>
  <dcterms:modified xsi:type="dcterms:W3CDTF">2024-03-22T11:35:07Z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